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docProps/custom.xml" ContentType="application/vnd.openxmlformats-officedocument.custom-properties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80" r:id="rId2"/>
    <p:sldId id="257" r:id="rId3"/>
    <p:sldId id="258" r:id="rId4"/>
    <p:sldId id="297" r:id="rId5"/>
    <p:sldId id="321" r:id="rId6"/>
    <p:sldId id="322" r:id="rId7"/>
    <p:sldId id="307" r:id="rId8"/>
    <p:sldId id="306" r:id="rId9"/>
    <p:sldId id="305" r:id="rId10"/>
    <p:sldId id="291" r:id="rId11"/>
    <p:sldId id="304" r:id="rId12"/>
    <p:sldId id="293" r:id="rId13"/>
    <p:sldId id="292" r:id="rId14"/>
    <p:sldId id="295" r:id="rId15"/>
    <p:sldId id="296" r:id="rId16"/>
    <p:sldId id="298" r:id="rId17"/>
    <p:sldId id="299" r:id="rId18"/>
    <p:sldId id="303" r:id="rId19"/>
    <p:sldId id="302" r:id="rId20"/>
    <p:sldId id="301" r:id="rId21"/>
    <p:sldId id="300" r:id="rId22"/>
    <p:sldId id="323" r:id="rId23"/>
    <p:sldId id="308" r:id="rId24"/>
    <p:sldId id="310" r:id="rId25"/>
    <p:sldId id="311" r:id="rId26"/>
    <p:sldId id="312" r:id="rId27"/>
    <p:sldId id="313" r:id="rId28"/>
    <p:sldId id="314" r:id="rId29"/>
    <p:sldId id="315" r:id="rId30"/>
    <p:sldId id="316" r:id="rId31"/>
    <p:sldId id="317" r:id="rId32"/>
    <p:sldId id="318" r:id="rId33"/>
    <p:sldId id="320" r:id="rId34"/>
    <p:sldId id="277" r:id="rId3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00B050"/>
    <a:srgbClr val="00AC4E"/>
    <a:srgbClr val="007A37"/>
    <a:srgbClr val="00CC5C"/>
    <a:srgbClr val="053D20"/>
    <a:srgbClr val="E73A1C"/>
    <a:srgbClr val="003300"/>
    <a:srgbClr val="00DE64"/>
    <a:srgbClr val="2FFF8D"/>
    <a:srgbClr val="D1D2D4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560" autoAdjust="0"/>
    <p:restoredTop sz="94660"/>
  </p:normalViewPr>
  <p:slideViewPr>
    <p:cSldViewPr snapToGrid="0">
      <p:cViewPr>
        <p:scale>
          <a:sx n="90" d="100"/>
          <a:sy n="90" d="100"/>
        </p:scale>
        <p:origin x="-1146" y="-486"/>
      </p:cViewPr>
      <p:guideLst>
        <p:guide orient="horz" pos="2077"/>
        <p:guide pos="381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30" d="100"/>
        <a:sy n="130" d="100"/>
      </p:scale>
      <p:origin x="0" y="4008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43749" y="543840"/>
            <a:ext cx="3808933" cy="82504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 b="1"/>
            </a:lvl1pPr>
          </a:lstStyle>
          <a:p>
            <a:r>
              <a:rPr lang="zh-CN" altLang="en-US" dirty="0" smtClean="0"/>
              <a:t>单击此处添加标题</a:t>
            </a:r>
            <a:endParaRPr lang="zh-CN" altLang="en-US" dirty="0"/>
          </a:p>
        </p:txBody>
      </p:sp>
      <p:sp>
        <p:nvSpPr>
          <p:cNvPr id="7" name="矩形 6"/>
          <p:cNvSpPr/>
          <p:nvPr userDrawn="1"/>
        </p:nvSpPr>
        <p:spPr>
          <a:xfrm>
            <a:off x="0" y="0"/>
            <a:ext cx="624114" cy="1190171"/>
          </a:xfrm>
          <a:prstGeom prst="rect">
            <a:avLst/>
          </a:prstGeom>
          <a:solidFill>
            <a:srgbClr val="053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连接符 8"/>
          <p:cNvCxnSpPr/>
          <p:nvPr userDrawn="1"/>
        </p:nvCxnSpPr>
        <p:spPr>
          <a:xfrm>
            <a:off x="624114" y="543840"/>
            <a:ext cx="3581400" cy="0"/>
          </a:xfrm>
          <a:prstGeom prst="line">
            <a:avLst/>
          </a:prstGeom>
          <a:ln w="38100">
            <a:solidFill>
              <a:srgbClr val="00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bg>
      <p:bgPr>
        <a:solidFill>
          <a:srgbClr val="053D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0" y="0"/>
            <a:ext cx="504825" cy="119017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504825" y="543840"/>
            <a:ext cx="3700689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843749" y="543840"/>
            <a:ext cx="3808933" cy="82504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zh-CN" altLang="en-US" dirty="0" smtClean="0"/>
              <a:t>单击此处添加标题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0"/>
            <a:ext cx="12192000" cy="4210050"/>
          </a:xfrm>
          <a:prstGeom prst="rect">
            <a:avLst/>
          </a:prstGeom>
          <a:solidFill>
            <a:srgbClr val="00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 userDrawn="1"/>
        </p:nvSpPr>
        <p:spPr>
          <a:xfrm>
            <a:off x="0" y="0"/>
            <a:ext cx="485775" cy="119017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" name="直接连接符 4"/>
          <p:cNvCxnSpPr/>
          <p:nvPr userDrawn="1"/>
        </p:nvCxnSpPr>
        <p:spPr>
          <a:xfrm>
            <a:off x="485775" y="543840"/>
            <a:ext cx="3719739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843749" y="543840"/>
            <a:ext cx="3808933" cy="82504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zh-CN" altLang="en-US" dirty="0" smtClean="0"/>
              <a:t>单击此处添加标题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椭圆 7"/>
          <p:cNvSpPr/>
          <p:nvPr/>
        </p:nvSpPr>
        <p:spPr>
          <a:xfrm>
            <a:off x="7421798" y="2425848"/>
            <a:ext cx="1758553" cy="1758553"/>
          </a:xfrm>
          <a:prstGeom prst="ellipse">
            <a:avLst/>
          </a:prstGeom>
          <a:solidFill>
            <a:srgbClr val="007A3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8103970" y="3191897"/>
            <a:ext cx="1306286" cy="1306286"/>
          </a:xfrm>
          <a:prstGeom prst="ellipse">
            <a:avLst/>
          </a:prstGeom>
          <a:solidFill>
            <a:srgbClr val="007A37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9167327" y="3330383"/>
            <a:ext cx="854018" cy="854018"/>
          </a:xfrm>
          <a:prstGeom prst="ellipse">
            <a:avLst/>
          </a:prstGeom>
          <a:solidFill>
            <a:srgbClr val="007A37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 userDrawn="1"/>
        </p:nvSpPr>
        <p:spPr>
          <a:xfrm flipH="1">
            <a:off x="2803231" y="2511771"/>
            <a:ext cx="1758553" cy="1758553"/>
          </a:xfrm>
          <a:prstGeom prst="ellipse">
            <a:avLst/>
          </a:prstGeom>
          <a:solidFill>
            <a:srgbClr val="007A37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 userDrawn="1"/>
        </p:nvSpPr>
        <p:spPr>
          <a:xfrm flipH="1">
            <a:off x="2573326" y="3277820"/>
            <a:ext cx="1306286" cy="1306286"/>
          </a:xfrm>
          <a:prstGeom prst="ellipse">
            <a:avLst/>
          </a:prstGeom>
          <a:solidFill>
            <a:srgbClr val="007A37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 userDrawn="1"/>
        </p:nvSpPr>
        <p:spPr>
          <a:xfrm flipH="1">
            <a:off x="1962237" y="3416306"/>
            <a:ext cx="854018" cy="854018"/>
          </a:xfrm>
          <a:prstGeom prst="ellipse">
            <a:avLst/>
          </a:prstGeom>
          <a:solidFill>
            <a:srgbClr val="007A37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5" name="组 9"/>
          <p:cNvGrpSpPr/>
          <p:nvPr userDrawn="1"/>
        </p:nvGrpSpPr>
        <p:grpSpPr>
          <a:xfrm>
            <a:off x="4143657" y="1469396"/>
            <a:ext cx="3671455" cy="3671455"/>
            <a:chOff x="2736273" y="748180"/>
            <a:chExt cx="3671455" cy="3671455"/>
          </a:xfrm>
        </p:grpSpPr>
        <p:sp>
          <p:nvSpPr>
            <p:cNvPr id="16" name="椭圆 15"/>
            <p:cNvSpPr/>
            <p:nvPr/>
          </p:nvSpPr>
          <p:spPr>
            <a:xfrm>
              <a:off x="2736273" y="748180"/>
              <a:ext cx="3671455" cy="3671455"/>
            </a:xfrm>
            <a:prstGeom prst="ellipse">
              <a:avLst/>
            </a:prstGeom>
            <a:solidFill>
              <a:srgbClr val="007A3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solidFill>
                  <a:srgbClr val="103154"/>
                </a:solidFill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4494148" y="1790555"/>
              <a:ext cx="184731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endParaRPr kumimoji="1" lang="en-US" altLang="zh-CN" sz="4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1" name="椭圆 20"/>
          <p:cNvSpPr/>
          <p:nvPr userDrawn="1"/>
        </p:nvSpPr>
        <p:spPr>
          <a:xfrm flipH="1">
            <a:off x="3840150" y="1160785"/>
            <a:ext cx="4258939" cy="4258939"/>
          </a:xfrm>
          <a:prstGeom prst="ellipse">
            <a:avLst/>
          </a:prstGeom>
          <a:solidFill>
            <a:srgbClr val="007A37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/>
          <p:cNvSpPr/>
          <p:nvPr userDrawn="1"/>
        </p:nvSpPr>
        <p:spPr>
          <a:xfrm>
            <a:off x="8441104" y="3552384"/>
            <a:ext cx="632017" cy="632017"/>
          </a:xfrm>
          <a:prstGeom prst="ellipse">
            <a:avLst/>
          </a:prstGeom>
          <a:solidFill>
            <a:srgbClr val="007A37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/>
          <p:cNvSpPr/>
          <p:nvPr userDrawn="1"/>
        </p:nvSpPr>
        <p:spPr>
          <a:xfrm>
            <a:off x="2910460" y="3614954"/>
            <a:ext cx="632017" cy="632017"/>
          </a:xfrm>
          <a:prstGeom prst="ellipse">
            <a:avLst/>
          </a:prstGeom>
          <a:solidFill>
            <a:srgbClr val="007A37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 userDrawn="1"/>
        </p:nvSpPr>
        <p:spPr>
          <a:xfrm>
            <a:off x="9161230" y="948020"/>
            <a:ext cx="433105" cy="433105"/>
          </a:xfrm>
          <a:prstGeom prst="ellipse">
            <a:avLst/>
          </a:prstGeom>
          <a:solidFill>
            <a:srgbClr val="007A37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 userDrawn="1"/>
        </p:nvSpPr>
        <p:spPr>
          <a:xfrm>
            <a:off x="1185619" y="4278092"/>
            <a:ext cx="436783" cy="436783"/>
          </a:xfrm>
          <a:prstGeom prst="ellipse">
            <a:avLst/>
          </a:prstGeom>
          <a:solidFill>
            <a:srgbClr val="007A37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0" y="0"/>
            <a:ext cx="624114" cy="1190171"/>
          </a:xfrm>
          <a:prstGeom prst="rect">
            <a:avLst/>
          </a:prstGeom>
          <a:solidFill>
            <a:srgbClr val="053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" name="直接连接符 4"/>
          <p:cNvCxnSpPr/>
          <p:nvPr userDrawn="1"/>
        </p:nvCxnSpPr>
        <p:spPr>
          <a:xfrm>
            <a:off x="624114" y="543840"/>
            <a:ext cx="3581400" cy="0"/>
          </a:xfrm>
          <a:prstGeom prst="line">
            <a:avLst/>
          </a:prstGeom>
          <a:ln w="38100">
            <a:solidFill>
              <a:srgbClr val="00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285739" y="2511771"/>
            <a:ext cx="341632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zh-CN" altLang="en-US" sz="3600" b="1" dirty="0" smtClean="0">
                <a:solidFill>
                  <a:schemeClr val="bg1"/>
                </a:solidFill>
              </a:rPr>
              <a:t>微服务架构之旅</a:t>
            </a:r>
            <a:endParaRPr kumimoji="1" lang="en-US" altLang="zh-CN" sz="3600" b="1" dirty="0">
              <a:solidFill>
                <a:schemeClr val="bg1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5428686" y="4558164"/>
            <a:ext cx="11304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zh-CN" altLang="en-US" sz="14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作者</a:t>
            </a:r>
            <a:r>
              <a:rPr kumimoji="1" lang="en-US" altLang="zh-CN" sz="14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:</a:t>
            </a:r>
            <a:r>
              <a:rPr kumimoji="1" lang="zh-CN" altLang="en-US" sz="14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草原狼</a:t>
            </a:r>
            <a:endParaRPr kumimoji="1" lang="zh-CN" altLang="en-US" sz="14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4165075" y="3602525"/>
            <a:ext cx="3684022" cy="4702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lvl="0" indent="-342900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微服务架构 </a:t>
            </a:r>
            <a:r>
              <a:rPr lang="en-US" altLang="zh-CN" sz="24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Spring cloud</a:t>
            </a:r>
            <a:endParaRPr lang="en-US" altLang="zh-CN" sz="240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800100" y="543840"/>
            <a:ext cx="40576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准备工作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32049" y="1245015"/>
            <a:ext cx="9790113" cy="4772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800100" y="543840"/>
            <a:ext cx="40576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下载开发工具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47766" y="1244009"/>
            <a:ext cx="7739846" cy="51663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800100" y="543840"/>
            <a:ext cx="64406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Spring Tool Suite</a:t>
            </a:r>
            <a:r>
              <a:rPr lang="zh-CN" altLang="en-US" sz="3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运行效果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52788" y="2047875"/>
            <a:ext cx="5686425" cy="2762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800099" y="543840"/>
            <a:ext cx="84821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从</a:t>
            </a:r>
            <a:r>
              <a:rPr lang="en-US" altLang="zh-CN" sz="3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http://git.oschina.net/</a:t>
            </a:r>
            <a:r>
              <a:rPr lang="zh-CN" altLang="en-US" sz="3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上</a:t>
            </a:r>
            <a:r>
              <a:rPr lang="en-US" altLang="zh-CN" sz="3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clone</a:t>
            </a:r>
            <a:r>
              <a:rPr lang="zh-CN" altLang="en-US" sz="3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项目代码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765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629025" y="1194402"/>
            <a:ext cx="4696268" cy="52674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800100" y="543840"/>
            <a:ext cx="40576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打开微服务工程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15819" y="1209898"/>
            <a:ext cx="9067910" cy="5131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zoom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800100" y="543840"/>
            <a:ext cx="40576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建库建表导数据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89709" y="1181332"/>
            <a:ext cx="9000349" cy="51382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zoom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3749" y="543841"/>
            <a:ext cx="3808933" cy="519416"/>
          </a:xfrm>
        </p:spPr>
        <p:txBody>
          <a:bodyPr>
            <a:noAutofit/>
          </a:bodyPr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建库建表导数据</a:t>
            </a:r>
            <a:endParaRPr lang="zh-CN" altLang="en-US" dirty="0"/>
          </a:p>
        </p:txBody>
      </p:sp>
      <p:pic>
        <p:nvPicPr>
          <p:cNvPr id="3379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57163" y="1150097"/>
            <a:ext cx="9054176" cy="54947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3748" y="543841"/>
            <a:ext cx="8874409" cy="519416"/>
          </a:xfrm>
        </p:spPr>
        <p:txBody>
          <a:bodyPr>
            <a:noAutofit/>
          </a:bodyPr>
          <a:lstStyle/>
          <a:p>
            <a:r>
              <a:rPr lang="zh-CN" altLang="en-US" dirty="0" smtClean="0"/>
              <a:t>运行</a:t>
            </a:r>
            <a:r>
              <a:rPr lang="en-US" altLang="zh-CN" dirty="0" err="1" smtClean="0"/>
              <a:t>ConfigServerApplication</a:t>
            </a:r>
            <a:endParaRPr lang="zh-CN" altLang="en-US" dirty="0"/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8248" y="1265274"/>
            <a:ext cx="5455020" cy="44763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481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34548" y="1277941"/>
            <a:ext cx="5258918" cy="4453008"/>
          </a:xfrm>
          <a:prstGeom prst="rect">
            <a:avLst/>
          </a:prstGeom>
          <a:solidFill>
            <a:srgbClr val="00AC4E"/>
          </a:solidFill>
          <a:ln w="9525">
            <a:solidFill>
              <a:srgbClr val="007A37"/>
            </a:solidFill>
            <a:miter lim="800000"/>
            <a:headEnd/>
            <a:tailEnd/>
          </a:ln>
        </p:spPr>
      </p:pic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3749" y="543841"/>
            <a:ext cx="4993525" cy="519416"/>
          </a:xfrm>
        </p:spPr>
        <p:txBody>
          <a:bodyPr>
            <a:noAutofit/>
          </a:bodyPr>
          <a:lstStyle/>
          <a:p>
            <a:r>
              <a:rPr lang="zh-CN" altLang="en-US" dirty="0" smtClean="0"/>
              <a:t>运行</a:t>
            </a:r>
            <a:r>
              <a:rPr lang="en-US" altLang="zh-CN" dirty="0" err="1" smtClean="0"/>
              <a:t>EurekaServerApplication</a:t>
            </a:r>
            <a:endParaRPr lang="zh-CN" altLang="en-US" dirty="0"/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1299" y="1212113"/>
            <a:ext cx="5571789" cy="4536472"/>
          </a:xfrm>
          <a:prstGeom prst="rect">
            <a:avLst/>
          </a:prstGeom>
          <a:noFill/>
          <a:ln w="9525">
            <a:solidFill>
              <a:srgbClr val="007A37"/>
            </a:solidFill>
            <a:miter lim="800000"/>
            <a:headEnd/>
            <a:tailEnd/>
          </a:ln>
        </p:spPr>
      </p:pic>
      <p:pic>
        <p:nvPicPr>
          <p:cNvPr id="3584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79065" y="1201481"/>
            <a:ext cx="5398911" cy="4550734"/>
          </a:xfrm>
          <a:prstGeom prst="rect">
            <a:avLst/>
          </a:prstGeom>
          <a:noFill/>
          <a:ln w="9525">
            <a:solidFill>
              <a:srgbClr val="007A37"/>
            </a:solidFill>
            <a:miter lim="800000"/>
            <a:headEnd/>
            <a:tailEnd/>
          </a:ln>
        </p:spPr>
      </p:pic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3749" y="543841"/>
            <a:ext cx="6269432" cy="519416"/>
          </a:xfrm>
        </p:spPr>
        <p:txBody>
          <a:bodyPr>
            <a:noAutofit/>
          </a:bodyPr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运行</a:t>
            </a:r>
            <a:r>
              <a:rPr lang="en-US" altLang="zh-CN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BaseDataApplication</a:t>
            </a:r>
            <a:endParaRPr lang="zh-CN" altLang="en-US" dirty="0"/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5220" y="1259971"/>
            <a:ext cx="5543571" cy="4768535"/>
          </a:xfrm>
          <a:prstGeom prst="rect">
            <a:avLst/>
          </a:prstGeom>
          <a:noFill/>
          <a:ln w="9525">
            <a:solidFill>
              <a:srgbClr val="007A37"/>
            </a:solidFill>
            <a:miter lim="800000"/>
            <a:headEnd/>
            <a:tailEnd/>
          </a:ln>
        </p:spPr>
      </p:pic>
      <p:pic>
        <p:nvPicPr>
          <p:cNvPr id="3686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15065" y="1254624"/>
            <a:ext cx="5544547" cy="4777807"/>
          </a:xfrm>
          <a:prstGeom prst="rect">
            <a:avLst/>
          </a:prstGeom>
          <a:noFill/>
          <a:ln w="9525">
            <a:solidFill>
              <a:srgbClr val="007A37"/>
            </a:solidFill>
            <a:miter lim="800000"/>
            <a:headEnd/>
            <a:tailEnd/>
          </a:ln>
        </p:spPr>
      </p:pic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817143" y="491307"/>
            <a:ext cx="14157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4800" b="1" dirty="0" smtClean="0">
                <a:solidFill>
                  <a:srgbClr val="053D20"/>
                </a:solidFill>
              </a:rPr>
              <a:t>目录</a:t>
            </a:r>
            <a:endParaRPr kumimoji="1" lang="zh-CN" altLang="en-US" sz="4800" b="1" dirty="0">
              <a:solidFill>
                <a:srgbClr val="053D20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210673" y="2343933"/>
            <a:ext cx="1947197" cy="369332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r>
              <a:rPr kumimoji="1" lang="en-US" altLang="zh-CN" b="1" dirty="0" smtClean="0">
                <a:solidFill>
                  <a:schemeClr val="bg1"/>
                </a:solidFill>
              </a:rPr>
              <a:t>Spring Cloud</a:t>
            </a:r>
            <a:r>
              <a:rPr kumimoji="1" lang="en-US" altLang="zh-CN" b="1" dirty="0" smtClean="0">
                <a:solidFill>
                  <a:schemeClr val="bg1"/>
                </a:solidFill>
              </a:rPr>
              <a:t> </a:t>
            </a:r>
            <a:r>
              <a:rPr kumimoji="1" lang="zh-CN" altLang="en-US" b="1" dirty="0" smtClean="0">
                <a:solidFill>
                  <a:schemeClr val="bg1"/>
                </a:solidFill>
              </a:rPr>
              <a:t>简介</a:t>
            </a:r>
            <a:endParaRPr kumimoji="1" lang="zh-CN" altLang="en-US" b="1" dirty="0">
              <a:solidFill>
                <a:schemeClr val="bg1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210674" y="4165393"/>
            <a:ext cx="1944370" cy="369332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kumimoji="1" lang="en-US" altLang="zh-CN" b="1" dirty="0" smtClean="0">
                <a:solidFill>
                  <a:schemeClr val="bg1"/>
                </a:solidFill>
                <a:latin typeface="微软雅黑 (正文)"/>
              </a:rPr>
              <a:t>step by step</a:t>
            </a:r>
            <a:endParaRPr kumimoji="1" lang="zh-CN" altLang="en-US" b="1" dirty="0">
              <a:solidFill>
                <a:schemeClr val="bg1"/>
              </a:solidFill>
              <a:latin typeface="微软雅黑 (正文)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106920" y="2885705"/>
            <a:ext cx="4147305" cy="4524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 smtClean="0">
                <a:solidFill>
                  <a:srgbClr val="1031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微</a:t>
            </a:r>
            <a:r>
              <a:rPr lang="zh-CN" altLang="en-US" dirty="0" smtClean="0">
                <a:solidFill>
                  <a:srgbClr val="1031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服务工具包</a:t>
            </a:r>
            <a:r>
              <a:rPr lang="zh-CN" altLang="en-US" dirty="0" smtClean="0">
                <a:solidFill>
                  <a:srgbClr val="1031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dirty="0" smtClean="0">
                <a:solidFill>
                  <a:srgbClr val="1031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包</a:t>
            </a:r>
            <a:r>
              <a:rPr lang="zh-CN" altLang="en-US" dirty="0" smtClean="0">
                <a:solidFill>
                  <a:srgbClr val="1031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含一系列子项目</a:t>
            </a:r>
            <a:r>
              <a:rPr lang="zh-CN" altLang="en-US" dirty="0" smtClean="0">
                <a:solidFill>
                  <a:srgbClr val="1031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dirty="0">
              <a:solidFill>
                <a:srgbClr val="10315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106920" y="4715063"/>
            <a:ext cx="4147305" cy="11375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 smtClean="0">
                <a:solidFill>
                  <a:srgbClr val="1031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从准备工作，下载开发工具</a:t>
            </a:r>
            <a:r>
              <a:rPr lang="zh-CN" altLang="en-US" dirty="0" smtClean="0">
                <a:solidFill>
                  <a:srgbClr val="1031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dirty="0" err="1" smtClean="0">
                <a:solidFill>
                  <a:srgbClr val="1031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</a:t>
            </a:r>
            <a:r>
              <a:rPr lang="zh-CN" altLang="en-US" dirty="0" smtClean="0">
                <a:solidFill>
                  <a:srgbClr val="1031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</a:t>
            </a:r>
            <a:r>
              <a:rPr lang="en-US" altLang="zh-CN" dirty="0" smtClean="0">
                <a:solidFill>
                  <a:srgbClr val="1031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clone</a:t>
            </a:r>
            <a:r>
              <a:rPr lang="zh-CN" altLang="en-US" dirty="0" smtClean="0">
                <a:solidFill>
                  <a:srgbClr val="1031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项目代码，建库建表导数据</a:t>
            </a:r>
          </a:p>
          <a:p>
            <a:pPr>
              <a:lnSpc>
                <a:spcPct val="130000"/>
              </a:lnSpc>
            </a:pPr>
            <a:r>
              <a:rPr lang="zh-CN" altLang="en-US" dirty="0" smtClean="0">
                <a:solidFill>
                  <a:srgbClr val="1031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到运行微服务</a:t>
            </a:r>
            <a:endParaRPr lang="zh-CN" altLang="en-US" dirty="0">
              <a:solidFill>
                <a:srgbClr val="10315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154396" y="2343933"/>
            <a:ext cx="1966018" cy="369332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kumimoji="1" lang="en-US" altLang="zh-CN" b="1" dirty="0" smtClean="0">
                <a:solidFill>
                  <a:schemeClr val="bg1"/>
                </a:solidFill>
                <a:latin typeface="微软雅黑 (正文)"/>
              </a:rPr>
              <a:t>Demo</a:t>
            </a:r>
            <a:r>
              <a:rPr kumimoji="1" lang="zh-CN" altLang="en-US" b="1" dirty="0" smtClean="0">
                <a:solidFill>
                  <a:schemeClr val="bg1"/>
                </a:solidFill>
                <a:latin typeface="微软雅黑 (正文)"/>
              </a:rPr>
              <a:t>规划</a:t>
            </a:r>
            <a:endParaRPr kumimoji="1" lang="zh-CN" altLang="en-US" b="1" dirty="0">
              <a:solidFill>
                <a:schemeClr val="bg1"/>
              </a:solidFill>
              <a:latin typeface="微软雅黑 (正文)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7154396" y="4165391"/>
            <a:ext cx="1966018" cy="369332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b="1" dirty="0" smtClean="0">
                <a:solidFill>
                  <a:schemeClr val="bg1"/>
                </a:solidFill>
              </a:rPr>
              <a:t>服务治理</a:t>
            </a:r>
            <a:endParaRPr kumimoji="1" lang="zh-CN" altLang="en-US" b="1" dirty="0">
              <a:solidFill>
                <a:schemeClr val="bg1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7050642" y="2885705"/>
            <a:ext cx="4147305" cy="4173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 smtClean="0">
                <a:solidFill>
                  <a:srgbClr val="1031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微服务模块划分</a:t>
            </a:r>
            <a:r>
              <a:rPr lang="en-US" altLang="zh-CN" dirty="0" smtClean="0">
                <a:solidFill>
                  <a:srgbClr val="1031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dirty="0" smtClean="0">
                <a:solidFill>
                  <a:srgbClr val="1031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模块简介与端口分配。</a:t>
            </a:r>
            <a:endParaRPr lang="zh-CN" altLang="en-US" dirty="0">
              <a:solidFill>
                <a:srgbClr val="10315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7050642" y="4715063"/>
            <a:ext cx="4147305" cy="11375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 smtClean="0">
                <a:solidFill>
                  <a:srgbClr val="1031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监控，应用注册历史，</a:t>
            </a:r>
            <a:r>
              <a:rPr lang="en-US" altLang="zh-CN" dirty="0" smtClean="0">
                <a:solidFill>
                  <a:srgbClr val="1031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Turbine </a:t>
            </a:r>
            <a:r>
              <a:rPr lang="en-US" altLang="zh-CN" dirty="0" err="1" smtClean="0">
                <a:solidFill>
                  <a:srgbClr val="1031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Hystrix</a:t>
            </a:r>
            <a:r>
              <a:rPr lang="zh-CN" altLang="en-US" dirty="0" smtClean="0">
                <a:solidFill>
                  <a:srgbClr val="1031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面</a:t>
            </a:r>
            <a:r>
              <a:rPr lang="zh-CN" altLang="en-US" dirty="0" smtClean="0">
                <a:solidFill>
                  <a:srgbClr val="1031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板，计</a:t>
            </a:r>
            <a:r>
              <a:rPr lang="zh-CN" altLang="en-US" dirty="0" smtClean="0">
                <a:solidFill>
                  <a:srgbClr val="1031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数器，链路跟踪，服务依赖关系，</a:t>
            </a:r>
            <a:r>
              <a:rPr lang="en-US" altLang="zh-CN" dirty="0" err="1" smtClean="0">
                <a:solidFill>
                  <a:srgbClr val="1031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RabbitMQ</a:t>
            </a:r>
            <a:r>
              <a:rPr lang="en-US" altLang="zh-CN" dirty="0" smtClean="0">
                <a:solidFill>
                  <a:srgbClr val="1031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dirty="0" smtClean="0">
                <a:solidFill>
                  <a:srgbClr val="1031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监控。</a:t>
            </a:r>
            <a:endParaRPr lang="zh-CN" altLang="en-US" dirty="0">
              <a:solidFill>
                <a:srgbClr val="10315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4" name="直线连接符 16"/>
          <p:cNvCxnSpPr/>
          <p:nvPr/>
        </p:nvCxnSpPr>
        <p:spPr>
          <a:xfrm>
            <a:off x="6062301" y="2343933"/>
            <a:ext cx="0" cy="3092574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3749" y="543841"/>
            <a:ext cx="4876567" cy="519416"/>
          </a:xfrm>
        </p:spPr>
        <p:txBody>
          <a:bodyPr>
            <a:noAutofit/>
          </a:bodyPr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运行</a:t>
            </a:r>
            <a:r>
              <a:rPr lang="en-US" altLang="zh-CN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WebApplication</a:t>
            </a:r>
            <a:endParaRPr lang="zh-CN" altLang="en-US" dirty="0"/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7039" y="1233376"/>
            <a:ext cx="5517279" cy="5046140"/>
          </a:xfrm>
          <a:prstGeom prst="rect">
            <a:avLst/>
          </a:prstGeom>
          <a:noFill/>
          <a:ln w="9525">
            <a:solidFill>
              <a:srgbClr val="007A37"/>
            </a:solidFill>
            <a:miter lim="800000"/>
            <a:headEnd/>
            <a:tailEnd/>
          </a:ln>
        </p:spPr>
      </p:pic>
      <p:pic>
        <p:nvPicPr>
          <p:cNvPr id="3789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92374" y="1222743"/>
            <a:ext cx="5536937" cy="5071731"/>
          </a:xfrm>
          <a:prstGeom prst="rect">
            <a:avLst/>
          </a:prstGeom>
          <a:noFill/>
          <a:ln w="9525">
            <a:solidFill>
              <a:srgbClr val="007A37"/>
            </a:solidFill>
            <a:miter lim="800000"/>
            <a:headEnd/>
            <a:tailEnd/>
          </a:ln>
        </p:spPr>
      </p:pic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20" name="Picture 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185315" y="1289197"/>
            <a:ext cx="3297847" cy="2591166"/>
          </a:xfrm>
          <a:prstGeom prst="rect">
            <a:avLst/>
          </a:prstGeom>
          <a:noFill/>
          <a:ln w="9525">
            <a:solidFill>
              <a:srgbClr val="00B050"/>
            </a:solidFill>
            <a:miter lim="800000"/>
            <a:headEnd/>
            <a:tailEnd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3749" y="543841"/>
            <a:ext cx="8172660" cy="519416"/>
          </a:xfrm>
        </p:spPr>
        <p:txBody>
          <a:bodyPr>
            <a:noAutofit/>
          </a:bodyPr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访问 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http://www.zzw.com:8080/index</a:t>
            </a:r>
            <a:endParaRPr lang="zh-CN" altLang="en-US" dirty="0"/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5247" y="1282546"/>
            <a:ext cx="3261204" cy="2633176"/>
          </a:xfrm>
          <a:prstGeom prst="rect">
            <a:avLst/>
          </a:prstGeom>
          <a:noFill/>
          <a:ln w="9525">
            <a:solidFill>
              <a:srgbClr val="007A37"/>
            </a:solidFill>
            <a:miter lim="800000"/>
            <a:headEnd/>
            <a:tailEnd/>
          </a:ln>
        </p:spPr>
      </p:pic>
      <p:pic>
        <p:nvPicPr>
          <p:cNvPr id="3891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429459" y="1285204"/>
            <a:ext cx="3248025" cy="2628900"/>
          </a:xfrm>
          <a:prstGeom prst="rect">
            <a:avLst/>
          </a:prstGeom>
          <a:solidFill>
            <a:srgbClr val="FF0000"/>
          </a:solidFill>
          <a:ln w="9525">
            <a:solidFill>
              <a:srgbClr val="007A37"/>
            </a:solidFill>
            <a:miter lim="800000"/>
            <a:headEnd/>
            <a:tailEnd/>
          </a:ln>
        </p:spPr>
      </p:pic>
      <p:sp>
        <p:nvSpPr>
          <p:cNvPr id="6" name="右箭头 5"/>
          <p:cNvSpPr/>
          <p:nvPr/>
        </p:nvSpPr>
        <p:spPr>
          <a:xfrm>
            <a:off x="3997841" y="2498645"/>
            <a:ext cx="265814" cy="1488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右箭头 7"/>
          <p:cNvSpPr/>
          <p:nvPr/>
        </p:nvSpPr>
        <p:spPr>
          <a:xfrm>
            <a:off x="7807844" y="2470291"/>
            <a:ext cx="265814" cy="1488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8917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43036" y="4012455"/>
            <a:ext cx="3284685" cy="2420236"/>
          </a:xfrm>
          <a:prstGeom prst="rect">
            <a:avLst/>
          </a:prstGeom>
          <a:noFill/>
          <a:ln w="9525">
            <a:solidFill>
              <a:srgbClr val="007A37"/>
            </a:solidFill>
            <a:miter lim="800000"/>
            <a:headEnd/>
            <a:tailEnd/>
          </a:ln>
        </p:spPr>
      </p:pic>
      <p:pic>
        <p:nvPicPr>
          <p:cNvPr id="38918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422478" y="4008474"/>
            <a:ext cx="3275493" cy="2434851"/>
          </a:xfrm>
          <a:prstGeom prst="rect">
            <a:avLst/>
          </a:prstGeom>
          <a:noFill/>
          <a:ln w="9525">
            <a:solidFill>
              <a:srgbClr val="007A37"/>
            </a:solidFill>
            <a:miter lim="800000"/>
            <a:headEnd/>
            <a:tailEnd/>
          </a:ln>
        </p:spPr>
      </p:pic>
      <p:pic>
        <p:nvPicPr>
          <p:cNvPr id="38919" name="Picture 7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8192830" y="4009579"/>
            <a:ext cx="3290333" cy="2450789"/>
          </a:xfrm>
          <a:prstGeom prst="rect">
            <a:avLst/>
          </a:prstGeom>
          <a:noFill/>
          <a:ln w="9525">
            <a:solidFill>
              <a:srgbClr val="007A37"/>
            </a:solidFill>
            <a:miter lim="800000"/>
            <a:headEnd/>
            <a:tailEnd/>
          </a:ln>
        </p:spPr>
      </p:pic>
      <p:cxnSp>
        <p:nvCxnSpPr>
          <p:cNvPr id="39" name="肘形连接符 38"/>
          <p:cNvCxnSpPr/>
          <p:nvPr/>
        </p:nvCxnSpPr>
        <p:spPr>
          <a:xfrm rot="10800000" flipV="1">
            <a:off x="3816350" y="5325110"/>
            <a:ext cx="612775" cy="438150"/>
          </a:xfrm>
          <a:prstGeom prst="bentConnector3">
            <a:avLst>
              <a:gd name="adj1" fmla="val 49948"/>
            </a:avLst>
          </a:prstGeom>
          <a:ln w="28575" cmpd="sng">
            <a:solidFill>
              <a:srgbClr val="E73A1C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形状 40"/>
          <p:cNvCxnSpPr>
            <a:endCxn id="38919" idx="3"/>
          </p:cNvCxnSpPr>
          <p:nvPr/>
        </p:nvCxnSpPr>
        <p:spPr>
          <a:xfrm rot="16200000" flipH="1">
            <a:off x="9445151" y="3196962"/>
            <a:ext cx="2311018" cy="1765005"/>
          </a:xfrm>
          <a:prstGeom prst="bentConnector4">
            <a:avLst>
              <a:gd name="adj1" fmla="val 23488"/>
              <a:gd name="adj2" fmla="val 112952"/>
            </a:avLst>
          </a:prstGeom>
          <a:ln w="28575" cmpd="sng">
            <a:solidFill>
              <a:srgbClr val="E73A1C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肘形连接符 2"/>
          <p:cNvCxnSpPr>
            <a:stCxn id="38917" idx="0"/>
          </p:cNvCxnSpPr>
          <p:nvPr/>
        </p:nvCxnSpPr>
        <p:spPr>
          <a:xfrm rot="16200000">
            <a:off x="5416550" y="414655"/>
            <a:ext cx="367030" cy="6829425"/>
          </a:xfrm>
          <a:prstGeom prst="bentConnector2">
            <a:avLst/>
          </a:prstGeom>
          <a:ln w="28575" cmpd="sng">
            <a:solidFill>
              <a:srgbClr val="E73A1C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9005570" y="2931160"/>
            <a:ext cx="0" cy="733425"/>
          </a:xfrm>
          <a:prstGeom prst="line">
            <a:avLst/>
          </a:prstGeom>
          <a:ln w="28575" cmpd="sng">
            <a:solidFill>
              <a:srgbClr val="E73A1C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10281285" y="2284095"/>
            <a:ext cx="0" cy="445770"/>
          </a:xfrm>
          <a:prstGeom prst="line">
            <a:avLst/>
          </a:prstGeom>
          <a:ln w="28575" cmpd="sng">
            <a:solidFill>
              <a:srgbClr val="E73A1C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flipH="1">
            <a:off x="7238365" y="2284095"/>
            <a:ext cx="3042920" cy="3175"/>
          </a:xfrm>
          <a:prstGeom prst="line">
            <a:avLst/>
          </a:prstGeom>
          <a:ln w="28575" cmpd="sng">
            <a:solidFill>
              <a:srgbClr val="E73A1C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肘形连接符 12"/>
          <p:cNvCxnSpPr/>
          <p:nvPr/>
        </p:nvCxnSpPr>
        <p:spPr>
          <a:xfrm flipV="1">
            <a:off x="1920240" y="4639310"/>
            <a:ext cx="2461260" cy="695325"/>
          </a:xfrm>
          <a:prstGeom prst="bentConnector3">
            <a:avLst>
              <a:gd name="adj1" fmla="val 50026"/>
            </a:avLst>
          </a:prstGeom>
          <a:ln w="28575" cmpd="sng">
            <a:solidFill>
              <a:srgbClr val="E73A1C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 flipV="1">
            <a:off x="7231380" y="2089150"/>
            <a:ext cx="193675" cy="193675"/>
          </a:xfrm>
          <a:prstGeom prst="line">
            <a:avLst/>
          </a:prstGeom>
          <a:ln w="28575" cmpd="sng">
            <a:solidFill>
              <a:srgbClr val="E73A1C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>
            <a:off x="7231380" y="2287270"/>
            <a:ext cx="193675" cy="193675"/>
          </a:xfrm>
          <a:prstGeom prst="line">
            <a:avLst/>
          </a:prstGeom>
          <a:ln w="28575" cmpd="sng">
            <a:solidFill>
              <a:srgbClr val="E73A1C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 flipV="1">
            <a:off x="3804285" y="5565140"/>
            <a:ext cx="193675" cy="193675"/>
          </a:xfrm>
          <a:prstGeom prst="line">
            <a:avLst/>
          </a:prstGeom>
          <a:ln w="28575" cmpd="sng">
            <a:solidFill>
              <a:srgbClr val="E73A1C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>
            <a:off x="3804285" y="5763260"/>
            <a:ext cx="193675" cy="193675"/>
          </a:xfrm>
          <a:prstGeom prst="line">
            <a:avLst/>
          </a:prstGeom>
          <a:ln w="28575" cmpd="sng">
            <a:solidFill>
              <a:srgbClr val="E73A1C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 flipV="1">
            <a:off x="11482705" y="5036820"/>
            <a:ext cx="193675" cy="193675"/>
          </a:xfrm>
          <a:prstGeom prst="line">
            <a:avLst/>
          </a:prstGeom>
          <a:ln w="28575" cmpd="sng">
            <a:solidFill>
              <a:srgbClr val="E73A1C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11482705" y="5234940"/>
            <a:ext cx="193675" cy="193675"/>
          </a:xfrm>
          <a:prstGeom prst="line">
            <a:avLst/>
          </a:prstGeom>
          <a:ln w="28575" cmpd="sng">
            <a:solidFill>
              <a:srgbClr val="E73A1C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 flipH="1" flipV="1">
            <a:off x="4229100" y="4445635"/>
            <a:ext cx="193675" cy="193675"/>
          </a:xfrm>
          <a:prstGeom prst="line">
            <a:avLst/>
          </a:prstGeom>
          <a:ln w="28575" cmpd="sng">
            <a:solidFill>
              <a:srgbClr val="E73A1C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 flipH="1">
            <a:off x="4229100" y="4643755"/>
            <a:ext cx="193675" cy="193675"/>
          </a:xfrm>
          <a:prstGeom prst="line">
            <a:avLst/>
          </a:prstGeom>
          <a:ln w="28575" cmpd="sng">
            <a:solidFill>
              <a:srgbClr val="E73A1C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pull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817143" y="491307"/>
            <a:ext cx="14157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4800" b="1" dirty="0" smtClean="0">
                <a:solidFill>
                  <a:srgbClr val="053D20"/>
                </a:solidFill>
              </a:rPr>
              <a:t>目录</a:t>
            </a:r>
            <a:endParaRPr kumimoji="1" lang="zh-CN" altLang="en-US" sz="4800" b="1" dirty="0">
              <a:solidFill>
                <a:srgbClr val="053D20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210673" y="2343933"/>
            <a:ext cx="1947197" cy="369332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kumimoji="1" lang="en-US" altLang="zh-CN" b="1" dirty="0" smtClean="0">
                <a:solidFill>
                  <a:schemeClr val="bg1"/>
                </a:solidFill>
              </a:rPr>
              <a:t>Spring Cloud </a:t>
            </a:r>
            <a:r>
              <a:rPr kumimoji="1" lang="zh-CN" altLang="en-US" b="1" dirty="0" smtClean="0">
                <a:solidFill>
                  <a:schemeClr val="bg1"/>
                </a:solidFill>
              </a:rPr>
              <a:t>简介</a:t>
            </a:r>
            <a:endParaRPr kumimoji="1" lang="zh-CN" altLang="en-US" b="1" dirty="0">
              <a:solidFill>
                <a:schemeClr val="bg1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210674" y="4165393"/>
            <a:ext cx="1944370" cy="369332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kumimoji="1" lang="en-US" altLang="zh-CN" b="1" dirty="0" smtClean="0">
                <a:solidFill>
                  <a:schemeClr val="bg1"/>
                </a:solidFill>
                <a:latin typeface="微软雅黑 (正文)"/>
              </a:rPr>
              <a:t>step by step</a:t>
            </a:r>
            <a:endParaRPr kumimoji="1" lang="zh-CN" altLang="en-US" b="1" dirty="0">
              <a:solidFill>
                <a:schemeClr val="bg1"/>
              </a:solidFill>
              <a:latin typeface="微软雅黑 (正文)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106920" y="2885705"/>
            <a:ext cx="4147305" cy="4524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 smtClean="0">
                <a:solidFill>
                  <a:srgbClr val="1031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微</a:t>
            </a:r>
            <a:r>
              <a:rPr lang="zh-CN" altLang="en-US" dirty="0" smtClean="0">
                <a:solidFill>
                  <a:srgbClr val="1031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服务工具包</a:t>
            </a:r>
            <a:r>
              <a:rPr lang="zh-CN" altLang="en-US" dirty="0" smtClean="0">
                <a:solidFill>
                  <a:srgbClr val="1031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dirty="0" smtClean="0">
                <a:solidFill>
                  <a:srgbClr val="1031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包</a:t>
            </a:r>
            <a:r>
              <a:rPr lang="zh-CN" altLang="en-US" dirty="0" smtClean="0">
                <a:solidFill>
                  <a:srgbClr val="1031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含一系列子项目</a:t>
            </a:r>
            <a:r>
              <a:rPr lang="zh-CN" altLang="en-US" dirty="0" smtClean="0">
                <a:solidFill>
                  <a:srgbClr val="1031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dirty="0">
              <a:solidFill>
                <a:srgbClr val="10315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106920" y="4715063"/>
            <a:ext cx="4147305" cy="11375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 smtClean="0">
                <a:solidFill>
                  <a:srgbClr val="1031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从准备工作，下载开发工具</a:t>
            </a:r>
            <a:r>
              <a:rPr lang="zh-CN" altLang="en-US" dirty="0" smtClean="0">
                <a:solidFill>
                  <a:srgbClr val="1031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dirty="0" err="1" smtClean="0">
                <a:solidFill>
                  <a:srgbClr val="1031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</a:t>
            </a:r>
            <a:r>
              <a:rPr lang="zh-CN" altLang="en-US" dirty="0" smtClean="0">
                <a:solidFill>
                  <a:srgbClr val="1031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</a:t>
            </a:r>
            <a:r>
              <a:rPr lang="en-US" altLang="zh-CN" dirty="0" smtClean="0">
                <a:solidFill>
                  <a:srgbClr val="1031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clone</a:t>
            </a:r>
            <a:r>
              <a:rPr lang="zh-CN" altLang="en-US" dirty="0" smtClean="0">
                <a:solidFill>
                  <a:srgbClr val="1031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项目代码，建库建表导数据</a:t>
            </a:r>
          </a:p>
          <a:p>
            <a:pPr>
              <a:lnSpc>
                <a:spcPct val="130000"/>
              </a:lnSpc>
            </a:pPr>
            <a:r>
              <a:rPr lang="zh-CN" altLang="en-US" dirty="0" smtClean="0">
                <a:solidFill>
                  <a:srgbClr val="1031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到运行微服务</a:t>
            </a:r>
            <a:endParaRPr lang="zh-CN" altLang="en-US" dirty="0">
              <a:solidFill>
                <a:srgbClr val="10315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154396" y="2343933"/>
            <a:ext cx="1966018" cy="369332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kumimoji="1" lang="en-US" altLang="zh-CN" b="1" dirty="0" smtClean="0">
                <a:solidFill>
                  <a:schemeClr val="bg1"/>
                </a:solidFill>
              </a:rPr>
              <a:t>Demo</a:t>
            </a:r>
            <a:r>
              <a:rPr kumimoji="1" lang="zh-CN" altLang="en-US" b="1" dirty="0" smtClean="0">
                <a:solidFill>
                  <a:schemeClr val="bg1"/>
                </a:solidFill>
              </a:rPr>
              <a:t>规划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7154396" y="4165391"/>
            <a:ext cx="1966018" cy="369332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b="1" dirty="0" smtClean="0">
                <a:solidFill>
                  <a:schemeClr val="bg1"/>
                </a:solidFill>
              </a:rPr>
              <a:t>服务治理</a:t>
            </a:r>
            <a:endParaRPr kumimoji="1" lang="zh-CN" altLang="en-US" b="1" dirty="0">
              <a:solidFill>
                <a:schemeClr val="bg1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7050642" y="2885705"/>
            <a:ext cx="4147305" cy="4173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 smtClean="0">
                <a:solidFill>
                  <a:srgbClr val="1031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微服务模块划分</a:t>
            </a:r>
            <a:r>
              <a:rPr lang="en-US" altLang="zh-CN" dirty="0" smtClean="0">
                <a:solidFill>
                  <a:srgbClr val="1031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dirty="0" smtClean="0">
                <a:solidFill>
                  <a:srgbClr val="1031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模块简介与端口分配。</a:t>
            </a:r>
            <a:endParaRPr lang="zh-CN" altLang="en-US" dirty="0">
              <a:solidFill>
                <a:srgbClr val="10315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7050642" y="4715063"/>
            <a:ext cx="4147305" cy="11375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 smtClean="0">
                <a:solidFill>
                  <a:srgbClr val="1031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监控，应用注册历史，</a:t>
            </a:r>
            <a:r>
              <a:rPr lang="en-US" altLang="zh-CN" dirty="0" smtClean="0">
                <a:solidFill>
                  <a:srgbClr val="1031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Turbine </a:t>
            </a:r>
            <a:r>
              <a:rPr lang="en-US" altLang="zh-CN" dirty="0" err="1" smtClean="0">
                <a:solidFill>
                  <a:srgbClr val="1031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Hystrix</a:t>
            </a:r>
            <a:r>
              <a:rPr lang="zh-CN" altLang="en-US" dirty="0" smtClean="0">
                <a:solidFill>
                  <a:srgbClr val="1031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面</a:t>
            </a:r>
            <a:r>
              <a:rPr lang="zh-CN" altLang="en-US" dirty="0" smtClean="0">
                <a:solidFill>
                  <a:srgbClr val="1031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板，计</a:t>
            </a:r>
            <a:r>
              <a:rPr lang="zh-CN" altLang="en-US" dirty="0" smtClean="0">
                <a:solidFill>
                  <a:srgbClr val="1031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数器，链路跟踪，服务依赖关系，</a:t>
            </a:r>
            <a:r>
              <a:rPr lang="en-US" altLang="zh-CN" dirty="0" err="1" smtClean="0">
                <a:solidFill>
                  <a:srgbClr val="1031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RabbitMQ</a:t>
            </a:r>
            <a:r>
              <a:rPr lang="en-US" altLang="zh-CN" dirty="0" smtClean="0">
                <a:solidFill>
                  <a:srgbClr val="1031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dirty="0" smtClean="0">
                <a:solidFill>
                  <a:srgbClr val="1031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监控。</a:t>
            </a:r>
            <a:endParaRPr lang="zh-CN" altLang="en-US" dirty="0">
              <a:solidFill>
                <a:srgbClr val="10315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4" name="直线连接符 16"/>
          <p:cNvCxnSpPr/>
          <p:nvPr/>
        </p:nvCxnSpPr>
        <p:spPr>
          <a:xfrm>
            <a:off x="6062301" y="2343933"/>
            <a:ext cx="0" cy="3092574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3749" y="543841"/>
            <a:ext cx="8172660" cy="519416"/>
          </a:xfrm>
        </p:spPr>
        <p:txBody>
          <a:bodyPr>
            <a:noAutofit/>
          </a:bodyPr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访问 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http://www.zzw.com:8761/</a:t>
            </a:r>
            <a:endParaRPr lang="zh-CN" altLang="en-US" dirty="0"/>
          </a:p>
        </p:txBody>
      </p:sp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05523" y="1201479"/>
            <a:ext cx="8814390" cy="5449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pull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3749" y="543841"/>
            <a:ext cx="8172660" cy="519416"/>
          </a:xfrm>
        </p:spPr>
        <p:txBody>
          <a:bodyPr>
            <a:noAutofit/>
          </a:bodyPr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监控</a:t>
            </a:r>
            <a:endParaRPr lang="zh-CN" altLang="en-US" dirty="0"/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00495" y="1244009"/>
            <a:ext cx="9729399" cy="52631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pull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3749" y="543841"/>
            <a:ext cx="8172660" cy="519416"/>
          </a:xfrm>
        </p:spPr>
        <p:txBody>
          <a:bodyPr>
            <a:noAutofit/>
          </a:bodyPr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应用注册历史</a:t>
            </a:r>
            <a:endParaRPr lang="zh-CN" altLang="en-US" dirty="0"/>
          </a:p>
        </p:txBody>
      </p:sp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89108" y="1201479"/>
            <a:ext cx="9794596" cy="53469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pull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3749" y="543841"/>
            <a:ext cx="8172660" cy="519416"/>
          </a:xfrm>
        </p:spPr>
        <p:txBody>
          <a:bodyPr>
            <a:noAutofit/>
          </a:bodyPr>
          <a:lstStyle/>
          <a:p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Turbine </a:t>
            </a:r>
            <a:r>
              <a:rPr lang="en-US" altLang="zh-CN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Hystrix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面板</a:t>
            </a:r>
            <a:endParaRPr lang="zh-CN" altLang="en-US" dirty="0"/>
          </a:p>
        </p:txBody>
      </p:sp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69694" y="1145017"/>
            <a:ext cx="9909432" cy="54483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3749" y="543841"/>
            <a:ext cx="8172660" cy="519416"/>
          </a:xfrm>
        </p:spPr>
        <p:txBody>
          <a:bodyPr>
            <a:noAutofit/>
          </a:bodyPr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计数器</a:t>
            </a:r>
            <a:endParaRPr lang="zh-CN" altLang="en-US" dirty="0"/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1484" y="1264444"/>
            <a:ext cx="9735658" cy="53030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pull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3749" y="543841"/>
            <a:ext cx="8172660" cy="519416"/>
          </a:xfrm>
        </p:spPr>
        <p:txBody>
          <a:bodyPr>
            <a:noAutofit/>
          </a:bodyPr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查看线程</a:t>
            </a:r>
            <a:endParaRPr lang="zh-CN" altLang="en-US" dirty="0"/>
          </a:p>
        </p:txBody>
      </p:sp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38620" y="1245240"/>
            <a:ext cx="9702320" cy="53317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pull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3749" y="543841"/>
            <a:ext cx="8172660" cy="519416"/>
          </a:xfrm>
        </p:spPr>
        <p:txBody>
          <a:bodyPr>
            <a:noAutofit/>
          </a:bodyPr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查看 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Http 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请求轨迹</a:t>
            </a:r>
            <a:endParaRPr lang="zh-CN" altLang="en-US" dirty="0"/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64317" y="1222743"/>
            <a:ext cx="9777717" cy="53780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pull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7" name="Picture 1" descr="C:\Users\Administrator\Documents\Tencent Files\2466607841\Image\C2C\10AA9C8CFC202C6E15FA6C1E1D2A4C98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9134"/>
            <a:ext cx="12192000" cy="6867134"/>
          </a:xfrm>
          <a:prstGeom prst="rect">
            <a:avLst/>
          </a:prstGeom>
          <a:noFill/>
        </p:spPr>
      </p:pic>
      <p:sp>
        <p:nvSpPr>
          <p:cNvPr id="24" name="TextBox 23"/>
          <p:cNvSpPr txBox="1"/>
          <p:nvPr/>
        </p:nvSpPr>
        <p:spPr>
          <a:xfrm>
            <a:off x="4571983" y="1286523"/>
            <a:ext cx="22942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i="1" dirty="0" smtClean="0">
                <a:solidFill>
                  <a:srgbClr val="00CC5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弱水三千 先取一瓢</a:t>
            </a:r>
            <a:endParaRPr lang="zh-CN" altLang="en-US" sz="2000" b="1" i="1" dirty="0">
              <a:solidFill>
                <a:srgbClr val="00CC5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3749" y="543841"/>
            <a:ext cx="8172660" cy="519416"/>
          </a:xfrm>
        </p:spPr>
        <p:txBody>
          <a:bodyPr>
            <a:noAutofit/>
          </a:bodyPr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链路跟踪</a:t>
            </a:r>
            <a:endParaRPr lang="zh-CN" altLang="en-US" dirty="0"/>
          </a:p>
        </p:txBody>
      </p:sp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63080" y="1234914"/>
            <a:ext cx="9735325" cy="53182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pull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3749" y="543841"/>
            <a:ext cx="8172660" cy="519416"/>
          </a:xfrm>
        </p:spPr>
        <p:txBody>
          <a:bodyPr>
            <a:noAutofit/>
          </a:bodyPr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链路跟踪明细</a:t>
            </a:r>
            <a:endParaRPr lang="zh-CN" altLang="en-US" dirty="0"/>
          </a:p>
        </p:txBody>
      </p:sp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97513" y="1227215"/>
            <a:ext cx="9811525" cy="53767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pull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3749" y="543841"/>
            <a:ext cx="8172660" cy="519416"/>
          </a:xfrm>
        </p:spPr>
        <p:txBody>
          <a:bodyPr>
            <a:noAutofit/>
          </a:bodyPr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服务依赖关系</a:t>
            </a:r>
            <a:endParaRPr lang="zh-CN" altLang="en-US" dirty="0"/>
          </a:p>
        </p:txBody>
      </p:sp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70058" y="1210357"/>
            <a:ext cx="9749613" cy="53857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pull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3749" y="543841"/>
            <a:ext cx="8172660" cy="519416"/>
          </a:xfrm>
        </p:spPr>
        <p:txBody>
          <a:bodyPr>
            <a:noAutofit/>
          </a:bodyPr>
          <a:lstStyle/>
          <a:p>
            <a:r>
              <a:rPr lang="en-US" altLang="zh-CN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RabbitMQ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监控</a:t>
            </a:r>
            <a:endParaRPr lang="zh-CN" altLang="en-US" dirty="0"/>
          </a:p>
        </p:txBody>
      </p:sp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07511" y="1231894"/>
            <a:ext cx="9675960" cy="53213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pull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5148154" y="2511771"/>
            <a:ext cx="1691489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zh-CN" sz="4000" b="1" dirty="0" smtClean="0">
                <a:solidFill>
                  <a:schemeClr val="bg1"/>
                </a:solidFill>
              </a:rPr>
              <a:t>THANK</a:t>
            </a:r>
          </a:p>
          <a:p>
            <a:pPr algn="ctr"/>
            <a:r>
              <a:rPr kumimoji="1" lang="en-US" altLang="zh-CN" sz="4000" b="1" dirty="0" smtClean="0">
                <a:solidFill>
                  <a:schemeClr val="bg1"/>
                </a:solidFill>
              </a:rPr>
              <a:t>YOU</a:t>
            </a:r>
            <a:endParaRPr kumimoji="1" lang="en-US" altLang="zh-CN" sz="4000" b="1" dirty="0">
              <a:solidFill>
                <a:schemeClr val="bg1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5158340" y="4108201"/>
            <a:ext cx="1620957" cy="5332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lvl="0" indent="-342900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800" kern="0" dirty="0" smtClean="0">
                <a:solidFill>
                  <a:srgbClr val="00CC5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抛砖引玉</a:t>
            </a:r>
            <a:endParaRPr lang="en-US" altLang="zh-CN" sz="2800" kern="0" dirty="0">
              <a:solidFill>
                <a:srgbClr val="00CC5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251520" y="501137"/>
            <a:ext cx="86409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C7EDCC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C7EDCC"/>
                </a:solidFill>
                <a:effectLst/>
                <a:uLnTx/>
                <a:uFillTx/>
              </a:rPr>
              <a:t>模板下载：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C7EDCC"/>
                </a:solidFill>
                <a:effectLst/>
                <a:uLnTx/>
                <a:uFillTx/>
              </a:rPr>
              <a:t>www.1ppt.com/moban/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C7EDCC"/>
                </a:solidFill>
                <a:effectLst/>
                <a:uLnTx/>
                <a:uFillTx/>
              </a:rPr>
              <a:t>行业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C7EDCC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C7EDCC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C7EDCC"/>
                </a:solidFill>
                <a:effectLst/>
                <a:uLnTx/>
                <a:uFillTx/>
              </a:rPr>
              <a:t>www.1ppt.com/hangye/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C7EDCC"/>
                </a:solidFill>
                <a:effectLst/>
                <a:uLnTx/>
                <a:uFillTx/>
              </a:rPr>
              <a:t>节日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C7EDCC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C7EDCC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C7EDCC"/>
                </a:solidFill>
                <a:effectLst/>
                <a:uLnTx/>
                <a:uFillTx/>
              </a:rPr>
              <a:t>www.1ppt.com/jieri/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C7EDCC"/>
                </a:solidFill>
                <a:effectLst/>
                <a:uLnTx/>
                <a:uFillTx/>
              </a:rPr>
              <a:t>素材下载：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C7EDCC"/>
                </a:solidFill>
                <a:effectLst/>
                <a:uLnTx/>
                <a:uFillTx/>
              </a:rPr>
              <a:t>www.1ppt.com/sucai/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C7EDCC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C7EDCC"/>
                </a:solidFill>
                <a:effectLst/>
                <a:uLnTx/>
                <a:uFillTx/>
              </a:rPr>
              <a:t>背景图片：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C7EDCC"/>
                </a:solidFill>
                <a:effectLst/>
                <a:uLnTx/>
                <a:uFillTx/>
              </a:rPr>
              <a:t>www.1ppt.com/beijing/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C7EDCC"/>
                </a:solidFill>
                <a:effectLst/>
                <a:uLnTx/>
                <a:uFillTx/>
              </a:rPr>
              <a:t>图表下载：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C7EDCC"/>
                </a:solidFill>
                <a:effectLst/>
                <a:uLnTx/>
                <a:uFillTx/>
              </a:rPr>
              <a:t>www.1ppt.com/tubiao/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C7EDCC"/>
                </a:solidFill>
                <a:effectLst/>
                <a:uLnTx/>
                <a:uFillTx/>
              </a:rPr>
              <a:t>优秀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C7EDCC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C7EDCC"/>
                </a:solidFill>
                <a:effectLst/>
                <a:uLnTx/>
                <a:uFillTx/>
              </a:rPr>
              <a:t>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C7EDCC"/>
                </a:solidFill>
                <a:effectLst/>
                <a:uLnTx/>
                <a:uFillTx/>
              </a:rPr>
              <a:t>www.1ppt.com/xiazai/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C7EDCC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C7EDCC"/>
                </a:solidFill>
                <a:effectLst/>
                <a:uLnTx/>
                <a:uFillTx/>
              </a:rPr>
              <a:t>www.1ppt.com/powerpoint/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C7EDCC"/>
                </a:solidFill>
                <a:effectLst/>
                <a:uLnTx/>
                <a:uFillTx/>
              </a:rPr>
              <a:t>Word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C7EDCC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C7EDCC"/>
                </a:solidFill>
                <a:effectLst/>
                <a:uLnTx/>
                <a:uFillTx/>
              </a:rPr>
              <a:t>www.1ppt.com/word/              Excel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C7EDCC"/>
                </a:solidFill>
                <a:effectLst/>
                <a:uLnTx/>
                <a:uFillTx/>
              </a:rPr>
              <a:t>教程：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C7EDCC"/>
                </a:solidFill>
                <a:effectLst/>
                <a:uLnTx/>
                <a:uFillTx/>
              </a:rPr>
              <a:t>www.1ppt.com/excel/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C7EDCC"/>
                </a:solidFill>
                <a:effectLst/>
                <a:uLnTx/>
                <a:uFillTx/>
              </a:rPr>
              <a:t>资料下载：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C7EDCC"/>
                </a:solidFill>
                <a:effectLst/>
                <a:uLnTx/>
                <a:uFillTx/>
              </a:rPr>
              <a:t>www.1ppt.com/ziliao/     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C7EDCC"/>
                </a:solidFill>
                <a:effectLst/>
                <a:uLnTx/>
                <a:uFillTx/>
              </a:rPr>
              <a:t>课件下载：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C7EDCC"/>
                </a:solidFill>
                <a:effectLst/>
                <a:uLnTx/>
                <a:uFillTx/>
              </a:rPr>
              <a:t>www.1ppt.com/kejian/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C7EDCC"/>
                </a:solidFill>
                <a:effectLst/>
                <a:uLnTx/>
                <a:uFillTx/>
              </a:rPr>
              <a:t>范文下载：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C7EDCC"/>
                </a:solidFill>
                <a:effectLst/>
                <a:uLnTx/>
                <a:uFillTx/>
              </a:rPr>
              <a:t>www.1ppt.com/fanwen/        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C7EDCC"/>
                </a:solidFill>
                <a:effectLst/>
                <a:uLnTx/>
                <a:uFillTx/>
              </a:rPr>
              <a:t>试卷下载：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C7EDCC"/>
                </a:solidFill>
                <a:effectLst/>
                <a:uLnTx/>
                <a:uFillTx/>
              </a:rPr>
              <a:t>www.1ppt.com/shiti/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C7EDCC"/>
                </a:solidFill>
                <a:effectLst/>
                <a:uLnTx/>
                <a:uFillTx/>
              </a:rPr>
              <a:t>教案下载：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C7EDCC"/>
                </a:solidFill>
                <a:effectLst/>
                <a:uLnTx/>
                <a:uFillTx/>
              </a:rPr>
              <a:t>www.1ppt.com/jiaoan/  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C7EDCC"/>
                </a:solidFill>
                <a:effectLst/>
                <a:uLnTx/>
                <a:uFillTx/>
              </a:rPr>
              <a:t>      PPT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C7EDCC"/>
                </a:solidFill>
                <a:effectLst/>
                <a:uLnTx/>
                <a:uFillTx/>
              </a:rPr>
              <a:t>论坛：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C7EDCC"/>
                </a:solidFill>
                <a:effectLst/>
                <a:uLnTx/>
                <a:uFillTx/>
              </a:rPr>
              <a:t>www.1ppt.cn</a:t>
            </a:r>
            <a:endParaRPr kumimoji="0" lang="en-US" altLang="zh-CN" sz="100" b="0" i="0" u="none" strike="noStrike" kern="0" cap="none" spc="0" normalizeH="0" baseline="0" noProof="0" dirty="0">
              <a:ln>
                <a:noFill/>
              </a:ln>
              <a:solidFill>
                <a:sysClr val="window" lastClr="C7EDCC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C7EDCC"/>
                </a:solidFill>
                <a:effectLst/>
                <a:uLnTx/>
                <a:uFillTx/>
              </a:rPr>
              <a:t> </a:t>
            </a:r>
            <a:endParaRPr kumimoji="0" lang="zh-CN" altLang="en-US" sz="100" b="0" i="0" u="none" strike="noStrike" kern="0" cap="none" spc="0" normalizeH="0" baseline="0" noProof="0" dirty="0">
              <a:ln>
                <a:noFill/>
              </a:ln>
              <a:solidFill>
                <a:sysClr val="window" lastClr="C7EDCC"/>
              </a:solidFill>
              <a:effectLst/>
              <a:uLnTx/>
              <a:uFillTx/>
            </a:endParaRP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800100" y="543840"/>
            <a:ext cx="40576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Spring Cloud </a:t>
            </a:r>
            <a:r>
              <a:rPr lang="zh-CN" altLang="en-US" sz="3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简介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42578" y="2020206"/>
            <a:ext cx="11826892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 smtClean="0">
                <a:solidFill>
                  <a:srgbClr val="00AC4E"/>
                </a:solidFill>
              </a:rPr>
              <a:t>微服务工具包，为开发者提供了在分布式系统的配置管理</a:t>
            </a:r>
            <a:r>
              <a:rPr lang="zh-CN" altLang="en-US" sz="3200" dirty="0" smtClean="0">
                <a:solidFill>
                  <a:srgbClr val="00AC4E"/>
                </a:solidFill>
              </a:rPr>
              <a:t>、</a:t>
            </a:r>
            <a:endParaRPr lang="en-US" altLang="zh-CN" sz="3200" dirty="0" smtClean="0">
              <a:solidFill>
                <a:srgbClr val="00AC4E"/>
              </a:solidFill>
            </a:endParaRPr>
          </a:p>
          <a:p>
            <a:r>
              <a:rPr lang="zh-CN" altLang="en-US" sz="3200" dirty="0" smtClean="0">
                <a:solidFill>
                  <a:srgbClr val="00AC4E"/>
                </a:solidFill>
              </a:rPr>
              <a:t>服</a:t>
            </a:r>
            <a:r>
              <a:rPr lang="zh-CN" altLang="en-US" sz="3200" dirty="0" smtClean="0">
                <a:solidFill>
                  <a:srgbClr val="00AC4E"/>
                </a:solidFill>
              </a:rPr>
              <a:t>务发现、断路器、智能路由、微代理、控制总线等开发工具</a:t>
            </a:r>
            <a:r>
              <a:rPr lang="zh-CN" altLang="en-US" sz="3200" dirty="0" smtClean="0">
                <a:solidFill>
                  <a:srgbClr val="00AC4E"/>
                </a:solidFill>
              </a:rPr>
              <a:t>包</a:t>
            </a:r>
            <a:endParaRPr lang="en-US" altLang="zh-CN" sz="3200" dirty="0" smtClean="0">
              <a:solidFill>
                <a:srgbClr val="00AC4E"/>
              </a:solidFill>
            </a:endParaRPr>
          </a:p>
          <a:p>
            <a:endParaRPr lang="en-US" altLang="zh-CN" sz="3200" dirty="0" smtClean="0">
              <a:solidFill>
                <a:srgbClr val="00AC4E"/>
              </a:solidFill>
            </a:endParaRPr>
          </a:p>
          <a:p>
            <a:r>
              <a:rPr lang="en-US" altLang="zh-CN" sz="3200" dirty="0" smtClean="0">
                <a:solidFill>
                  <a:srgbClr val="00AC4E"/>
                </a:solidFill>
              </a:rPr>
              <a:t>Spring Cloud</a:t>
            </a:r>
            <a:r>
              <a:rPr lang="zh-CN" altLang="en-US" sz="3200" dirty="0" smtClean="0">
                <a:solidFill>
                  <a:srgbClr val="00AC4E"/>
                </a:solidFill>
              </a:rPr>
              <a:t>包含了多个子项目</a:t>
            </a:r>
            <a:r>
              <a:rPr lang="en-US" altLang="zh-CN" sz="3200" dirty="0" smtClean="0">
                <a:solidFill>
                  <a:srgbClr val="00AC4E"/>
                </a:solidFill>
              </a:rPr>
              <a:t>,</a:t>
            </a:r>
            <a:r>
              <a:rPr lang="zh-CN" altLang="en-US" sz="3200" dirty="0" smtClean="0">
                <a:solidFill>
                  <a:srgbClr val="00AC4E"/>
                </a:solidFill>
              </a:rPr>
              <a:t>比如：</a:t>
            </a:r>
            <a:r>
              <a:rPr lang="en-US" altLang="zh-CN" sz="3200" dirty="0" smtClean="0">
                <a:solidFill>
                  <a:srgbClr val="00AC4E"/>
                </a:solidFill>
              </a:rPr>
              <a:t>Spring Cloud </a:t>
            </a:r>
            <a:r>
              <a:rPr lang="en-US" altLang="zh-CN" sz="3200" dirty="0" err="1" smtClean="0">
                <a:solidFill>
                  <a:srgbClr val="00AC4E"/>
                </a:solidFill>
              </a:rPr>
              <a:t>Config</a:t>
            </a:r>
            <a:r>
              <a:rPr lang="zh-CN" altLang="en-US" sz="3200" dirty="0" smtClean="0">
                <a:solidFill>
                  <a:srgbClr val="00AC4E"/>
                </a:solidFill>
              </a:rPr>
              <a:t>、</a:t>
            </a:r>
            <a:endParaRPr lang="en-US" altLang="zh-CN" sz="3200" dirty="0" smtClean="0">
              <a:solidFill>
                <a:srgbClr val="00AC4E"/>
              </a:solidFill>
            </a:endParaRPr>
          </a:p>
          <a:p>
            <a:r>
              <a:rPr lang="en-US" altLang="zh-CN" sz="3200" dirty="0" smtClean="0">
                <a:solidFill>
                  <a:srgbClr val="00AC4E"/>
                </a:solidFill>
              </a:rPr>
              <a:t>Spring </a:t>
            </a:r>
            <a:r>
              <a:rPr lang="en-US" altLang="zh-CN" sz="3200" dirty="0" smtClean="0">
                <a:solidFill>
                  <a:srgbClr val="00AC4E"/>
                </a:solidFill>
              </a:rPr>
              <a:t>Cloud Netflix</a:t>
            </a:r>
            <a:r>
              <a:rPr lang="zh-CN" altLang="en-US" sz="3200" dirty="0" smtClean="0">
                <a:solidFill>
                  <a:srgbClr val="00AC4E"/>
                </a:solidFill>
              </a:rPr>
              <a:t>、</a:t>
            </a:r>
            <a:r>
              <a:rPr lang="en-US" altLang="zh-CN" sz="3200" dirty="0" smtClean="0">
                <a:solidFill>
                  <a:srgbClr val="00AC4E"/>
                </a:solidFill>
              </a:rPr>
              <a:t>Spring Cloud </a:t>
            </a:r>
            <a:r>
              <a:rPr lang="en-US" altLang="zh-CN" sz="3200" dirty="0" err="1" smtClean="0">
                <a:solidFill>
                  <a:srgbClr val="00AC4E"/>
                </a:solidFill>
              </a:rPr>
              <a:t>CloudFoundry</a:t>
            </a:r>
            <a:r>
              <a:rPr lang="zh-CN" altLang="en-US" sz="3200" dirty="0" smtClean="0">
                <a:solidFill>
                  <a:srgbClr val="00AC4E"/>
                </a:solidFill>
              </a:rPr>
              <a:t>、</a:t>
            </a:r>
            <a:endParaRPr lang="en-US" altLang="zh-CN" sz="3200" dirty="0" smtClean="0">
              <a:solidFill>
                <a:srgbClr val="00AC4E"/>
              </a:solidFill>
            </a:endParaRPr>
          </a:p>
          <a:p>
            <a:r>
              <a:rPr lang="en-US" altLang="zh-CN" sz="3200" dirty="0" smtClean="0">
                <a:solidFill>
                  <a:srgbClr val="00AC4E"/>
                </a:solidFill>
              </a:rPr>
              <a:t>Spring </a:t>
            </a:r>
            <a:r>
              <a:rPr lang="en-US" altLang="zh-CN" sz="3200" dirty="0" smtClean="0">
                <a:solidFill>
                  <a:srgbClr val="00AC4E"/>
                </a:solidFill>
              </a:rPr>
              <a:t>Cloud AWS</a:t>
            </a:r>
            <a:r>
              <a:rPr lang="zh-CN" altLang="en-US" sz="3200" dirty="0" smtClean="0">
                <a:solidFill>
                  <a:srgbClr val="00AC4E"/>
                </a:solidFill>
              </a:rPr>
              <a:t>、</a:t>
            </a:r>
            <a:r>
              <a:rPr lang="en-US" altLang="zh-CN" sz="3200" dirty="0" smtClean="0">
                <a:solidFill>
                  <a:srgbClr val="00AC4E"/>
                </a:solidFill>
              </a:rPr>
              <a:t>Spring Cloud Security</a:t>
            </a:r>
            <a:r>
              <a:rPr lang="zh-CN" altLang="en-US" sz="3200" dirty="0" smtClean="0">
                <a:solidFill>
                  <a:srgbClr val="00AC4E"/>
                </a:solidFill>
              </a:rPr>
              <a:t>、</a:t>
            </a:r>
            <a:r>
              <a:rPr lang="en-US" altLang="zh-CN" sz="3200" dirty="0" smtClean="0">
                <a:solidFill>
                  <a:srgbClr val="00AC4E"/>
                </a:solidFill>
              </a:rPr>
              <a:t>Spring Cloud Commons</a:t>
            </a:r>
            <a:r>
              <a:rPr lang="zh-CN" altLang="en-US" sz="3200" dirty="0" smtClean="0">
                <a:solidFill>
                  <a:srgbClr val="00AC4E"/>
                </a:solidFill>
              </a:rPr>
              <a:t>、</a:t>
            </a:r>
            <a:endParaRPr lang="en-US" altLang="zh-CN" sz="3200" dirty="0" smtClean="0">
              <a:solidFill>
                <a:srgbClr val="00AC4E"/>
              </a:solidFill>
            </a:endParaRPr>
          </a:p>
          <a:p>
            <a:r>
              <a:rPr lang="en-US" altLang="zh-CN" sz="3200" dirty="0" smtClean="0">
                <a:solidFill>
                  <a:srgbClr val="00AC4E"/>
                </a:solidFill>
              </a:rPr>
              <a:t>Spring </a:t>
            </a:r>
            <a:r>
              <a:rPr lang="en-US" altLang="zh-CN" sz="3200" dirty="0" smtClean="0">
                <a:solidFill>
                  <a:srgbClr val="00AC4E"/>
                </a:solidFill>
              </a:rPr>
              <a:t>Cloud Zookeeper</a:t>
            </a:r>
            <a:r>
              <a:rPr lang="zh-CN" altLang="en-US" sz="3200" dirty="0" smtClean="0">
                <a:solidFill>
                  <a:srgbClr val="00AC4E"/>
                </a:solidFill>
              </a:rPr>
              <a:t>、</a:t>
            </a:r>
            <a:r>
              <a:rPr lang="en-US" altLang="zh-CN" sz="3200" dirty="0" smtClean="0">
                <a:solidFill>
                  <a:srgbClr val="00AC4E"/>
                </a:solidFill>
              </a:rPr>
              <a:t>Spring Cloud CLI</a:t>
            </a:r>
            <a:r>
              <a:rPr lang="zh-CN" altLang="en-US" sz="3200" dirty="0" smtClean="0">
                <a:solidFill>
                  <a:srgbClr val="00AC4E"/>
                </a:solidFill>
              </a:rPr>
              <a:t>等项目</a:t>
            </a:r>
            <a:endParaRPr lang="zh-CN" altLang="en-US" sz="3200" dirty="0">
              <a:solidFill>
                <a:srgbClr val="00AC4E"/>
              </a:solidFill>
            </a:endParaRP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800100" y="543840"/>
            <a:ext cx="40576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模块交互图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3" name="Picture 2" descr="spring-cloud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51937" y="1457472"/>
            <a:ext cx="6200775" cy="4657725"/>
          </a:xfrm>
          <a:prstGeom prst="rect">
            <a:avLst/>
          </a:prstGeom>
          <a:noFill/>
        </p:spPr>
      </p:pic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817143" y="491307"/>
            <a:ext cx="14157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4800" b="1" dirty="0" smtClean="0">
                <a:solidFill>
                  <a:srgbClr val="053D20"/>
                </a:solidFill>
              </a:rPr>
              <a:t>目录</a:t>
            </a:r>
            <a:endParaRPr kumimoji="1" lang="zh-CN" altLang="en-US" sz="4800" b="1" dirty="0">
              <a:solidFill>
                <a:srgbClr val="053D20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210673" y="2343933"/>
            <a:ext cx="1947197" cy="369332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kumimoji="1" lang="en-US" altLang="zh-CN" b="1" dirty="0" smtClean="0">
                <a:solidFill>
                  <a:schemeClr val="bg1"/>
                </a:solidFill>
              </a:rPr>
              <a:t>Spring Cloud </a:t>
            </a:r>
            <a:r>
              <a:rPr kumimoji="1" lang="zh-CN" altLang="en-US" b="1" dirty="0" smtClean="0">
                <a:solidFill>
                  <a:schemeClr val="bg1"/>
                </a:solidFill>
              </a:rPr>
              <a:t>简介</a:t>
            </a:r>
            <a:endParaRPr kumimoji="1" lang="zh-CN" altLang="en-US" b="1" dirty="0">
              <a:solidFill>
                <a:schemeClr val="bg1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210674" y="4165393"/>
            <a:ext cx="1944370" cy="369332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kumimoji="1" lang="en-US" altLang="zh-CN" b="1" dirty="0" smtClean="0">
                <a:solidFill>
                  <a:schemeClr val="bg1"/>
                </a:solidFill>
                <a:latin typeface="+mn-ea"/>
              </a:rPr>
              <a:t>step by step</a:t>
            </a:r>
            <a:endParaRPr kumimoji="1" lang="zh-CN" altLang="en-US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106920" y="2885705"/>
            <a:ext cx="4147305" cy="4524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 smtClean="0">
                <a:solidFill>
                  <a:srgbClr val="1031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微</a:t>
            </a:r>
            <a:r>
              <a:rPr lang="zh-CN" altLang="en-US" dirty="0" smtClean="0">
                <a:solidFill>
                  <a:srgbClr val="1031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服务工具包</a:t>
            </a:r>
            <a:r>
              <a:rPr lang="zh-CN" altLang="en-US" dirty="0" smtClean="0">
                <a:solidFill>
                  <a:srgbClr val="1031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dirty="0" smtClean="0">
                <a:solidFill>
                  <a:srgbClr val="1031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包</a:t>
            </a:r>
            <a:r>
              <a:rPr lang="zh-CN" altLang="en-US" dirty="0" smtClean="0">
                <a:solidFill>
                  <a:srgbClr val="1031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含一系列子项目</a:t>
            </a:r>
            <a:r>
              <a:rPr lang="zh-CN" altLang="en-US" dirty="0" smtClean="0">
                <a:solidFill>
                  <a:srgbClr val="1031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dirty="0">
              <a:solidFill>
                <a:srgbClr val="10315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106920" y="4715063"/>
            <a:ext cx="4147305" cy="11375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 smtClean="0">
                <a:solidFill>
                  <a:srgbClr val="1031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从准备工作，下载开发工具</a:t>
            </a:r>
            <a:r>
              <a:rPr lang="zh-CN" altLang="en-US" dirty="0" smtClean="0">
                <a:solidFill>
                  <a:srgbClr val="1031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dirty="0" err="1" smtClean="0">
                <a:solidFill>
                  <a:srgbClr val="1031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</a:t>
            </a:r>
            <a:r>
              <a:rPr lang="zh-CN" altLang="en-US" dirty="0" smtClean="0">
                <a:solidFill>
                  <a:srgbClr val="1031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</a:t>
            </a:r>
            <a:r>
              <a:rPr lang="en-US" altLang="zh-CN" dirty="0" smtClean="0">
                <a:solidFill>
                  <a:srgbClr val="1031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clone</a:t>
            </a:r>
            <a:r>
              <a:rPr lang="zh-CN" altLang="en-US" dirty="0" smtClean="0">
                <a:solidFill>
                  <a:srgbClr val="1031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项目代码，建库建表导数据</a:t>
            </a:r>
          </a:p>
          <a:p>
            <a:pPr>
              <a:lnSpc>
                <a:spcPct val="130000"/>
              </a:lnSpc>
            </a:pPr>
            <a:r>
              <a:rPr lang="zh-CN" altLang="en-US" dirty="0" smtClean="0">
                <a:solidFill>
                  <a:srgbClr val="1031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到运行微服务</a:t>
            </a:r>
            <a:endParaRPr lang="zh-CN" altLang="en-US" dirty="0">
              <a:solidFill>
                <a:srgbClr val="10315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154396" y="2343933"/>
            <a:ext cx="1966018" cy="369332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r>
              <a:rPr kumimoji="1" lang="en-US" altLang="zh-CN" b="1" dirty="0" smtClean="0">
                <a:solidFill>
                  <a:schemeClr val="bg1"/>
                </a:solidFill>
                <a:latin typeface="+mn-ea"/>
              </a:rPr>
              <a:t>Demo</a:t>
            </a:r>
            <a:r>
              <a:rPr kumimoji="1" lang="zh-CN" altLang="en-US" b="1" dirty="0" smtClean="0">
                <a:solidFill>
                  <a:schemeClr val="bg1"/>
                </a:solidFill>
                <a:latin typeface="+mn-ea"/>
              </a:rPr>
              <a:t>规划</a:t>
            </a:r>
            <a:endParaRPr kumimoji="1" lang="zh-CN" altLang="en-US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7154396" y="4165391"/>
            <a:ext cx="1966018" cy="369332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b="1" dirty="0" smtClean="0">
                <a:solidFill>
                  <a:schemeClr val="bg1"/>
                </a:solidFill>
              </a:rPr>
              <a:t>服务治理</a:t>
            </a:r>
            <a:endParaRPr kumimoji="1" lang="zh-CN" altLang="en-US" b="1" dirty="0">
              <a:solidFill>
                <a:schemeClr val="bg1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7050642" y="2885705"/>
            <a:ext cx="4147305" cy="4173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 smtClean="0">
                <a:solidFill>
                  <a:srgbClr val="1031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微服务模块划分</a:t>
            </a:r>
            <a:r>
              <a:rPr lang="en-US" altLang="zh-CN" dirty="0" smtClean="0">
                <a:solidFill>
                  <a:srgbClr val="1031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dirty="0" smtClean="0">
                <a:solidFill>
                  <a:srgbClr val="1031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模块简介与端口分配。</a:t>
            </a:r>
            <a:endParaRPr lang="zh-CN" altLang="en-US" dirty="0">
              <a:solidFill>
                <a:srgbClr val="10315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7050642" y="4715063"/>
            <a:ext cx="4147305" cy="11375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 smtClean="0">
                <a:solidFill>
                  <a:srgbClr val="1031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监控，应用注册历史，</a:t>
            </a:r>
            <a:r>
              <a:rPr lang="en-US" altLang="zh-CN" dirty="0" smtClean="0">
                <a:solidFill>
                  <a:srgbClr val="1031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Turbine </a:t>
            </a:r>
            <a:r>
              <a:rPr lang="en-US" altLang="zh-CN" dirty="0" err="1" smtClean="0">
                <a:solidFill>
                  <a:srgbClr val="1031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Hystrix</a:t>
            </a:r>
            <a:r>
              <a:rPr lang="zh-CN" altLang="en-US" dirty="0" smtClean="0">
                <a:solidFill>
                  <a:srgbClr val="1031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面</a:t>
            </a:r>
            <a:r>
              <a:rPr lang="zh-CN" altLang="en-US" dirty="0" smtClean="0">
                <a:solidFill>
                  <a:srgbClr val="1031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板，计</a:t>
            </a:r>
            <a:r>
              <a:rPr lang="zh-CN" altLang="en-US" dirty="0" smtClean="0">
                <a:solidFill>
                  <a:srgbClr val="1031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数器，链路跟踪，服务依赖关系，</a:t>
            </a:r>
            <a:r>
              <a:rPr lang="en-US" altLang="zh-CN" dirty="0" err="1" smtClean="0">
                <a:solidFill>
                  <a:srgbClr val="1031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RabbitMQ</a:t>
            </a:r>
            <a:r>
              <a:rPr lang="en-US" altLang="zh-CN" dirty="0" smtClean="0">
                <a:solidFill>
                  <a:srgbClr val="1031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dirty="0" smtClean="0">
                <a:solidFill>
                  <a:srgbClr val="1031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监控。</a:t>
            </a:r>
            <a:endParaRPr lang="zh-CN" altLang="en-US" dirty="0">
              <a:solidFill>
                <a:srgbClr val="10315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4" name="直线连接符 16"/>
          <p:cNvCxnSpPr/>
          <p:nvPr/>
        </p:nvCxnSpPr>
        <p:spPr>
          <a:xfrm>
            <a:off x="6062301" y="2343933"/>
            <a:ext cx="0" cy="3092574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800099" y="543840"/>
            <a:ext cx="50903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微服务模块简介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90950" y="1308035"/>
            <a:ext cx="4610100" cy="466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800099" y="543840"/>
            <a:ext cx="50903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微服务模块划分与端口分配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93716" y="1085518"/>
            <a:ext cx="6518643" cy="54982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711814" y="1099030"/>
            <a:ext cx="1739973" cy="55023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817143" y="491307"/>
            <a:ext cx="14157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4800" b="1" dirty="0" smtClean="0">
                <a:solidFill>
                  <a:srgbClr val="053D20"/>
                </a:solidFill>
              </a:rPr>
              <a:t>目录</a:t>
            </a:r>
            <a:endParaRPr kumimoji="1" lang="zh-CN" altLang="en-US" sz="4800" b="1" dirty="0">
              <a:solidFill>
                <a:srgbClr val="053D20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210673" y="2343933"/>
            <a:ext cx="1947197" cy="369332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kumimoji="1" lang="en-US" altLang="zh-CN" b="1" dirty="0" smtClean="0">
                <a:solidFill>
                  <a:schemeClr val="bg1"/>
                </a:solidFill>
              </a:rPr>
              <a:t>Spring Cloud </a:t>
            </a:r>
            <a:r>
              <a:rPr kumimoji="1" lang="zh-CN" altLang="en-US" b="1" dirty="0" smtClean="0">
                <a:solidFill>
                  <a:schemeClr val="bg1"/>
                </a:solidFill>
              </a:rPr>
              <a:t>简介</a:t>
            </a:r>
            <a:endParaRPr kumimoji="1" lang="zh-CN" altLang="en-US" b="1" dirty="0">
              <a:solidFill>
                <a:schemeClr val="bg1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210674" y="4165392"/>
            <a:ext cx="1944370" cy="369332"/>
          </a:xfrm>
          <a:prstGeom prst="rect">
            <a:avLst/>
          </a:prstGeom>
          <a:solidFill>
            <a:srgbClr val="053D20"/>
          </a:solidFill>
          <a:ln>
            <a:noFill/>
            <a:prstDash val="lgDashDotDot"/>
          </a:ln>
        </p:spPr>
        <p:txBody>
          <a:bodyPr wrap="square" rtlCol="0">
            <a:spAutoFit/>
          </a:bodyPr>
          <a:lstStyle/>
          <a:p>
            <a:r>
              <a:rPr kumimoji="1" lang="en-US" altLang="zh-CN" b="1" dirty="0" smtClean="0">
                <a:solidFill>
                  <a:schemeClr val="bg1"/>
                </a:solidFill>
                <a:latin typeface="微软雅黑 (正文)"/>
              </a:rPr>
              <a:t>step by step</a:t>
            </a:r>
            <a:endParaRPr kumimoji="1" lang="zh-CN" altLang="en-US" b="1" dirty="0">
              <a:solidFill>
                <a:schemeClr val="bg1"/>
              </a:solidFill>
              <a:latin typeface="微软雅黑 (正文)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106920" y="2885705"/>
            <a:ext cx="4147305" cy="8125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>
                <a:solidFill>
                  <a:srgbClr val="1031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点击此处添加文本内容，如关键词、部分简单介绍等。</a:t>
            </a:r>
          </a:p>
        </p:txBody>
      </p:sp>
      <p:sp>
        <p:nvSpPr>
          <p:cNvPr id="9" name="矩形 8"/>
          <p:cNvSpPr/>
          <p:nvPr/>
        </p:nvSpPr>
        <p:spPr>
          <a:xfrm>
            <a:off x="1106920" y="4715063"/>
            <a:ext cx="4147305" cy="8125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>
                <a:solidFill>
                  <a:srgbClr val="1031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点击此处添加文本内容，如关键词、部分简单介绍等。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7154396" y="2343933"/>
            <a:ext cx="1966018" cy="369332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kumimoji="1" lang="en-US" altLang="zh-CN" b="1" dirty="0" smtClean="0">
                <a:solidFill>
                  <a:schemeClr val="bg1"/>
                </a:solidFill>
              </a:rPr>
              <a:t>Demo</a:t>
            </a:r>
            <a:r>
              <a:rPr kumimoji="1" lang="zh-CN" altLang="en-US" b="1" dirty="0" smtClean="0">
                <a:solidFill>
                  <a:schemeClr val="bg1"/>
                </a:solidFill>
              </a:rPr>
              <a:t>规划</a:t>
            </a:r>
            <a:endParaRPr kumimoji="1" lang="zh-CN" altLang="en-US" b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7154396" y="4165391"/>
            <a:ext cx="1966018" cy="369332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b="1" dirty="0" smtClean="0">
                <a:solidFill>
                  <a:schemeClr val="bg1"/>
                </a:solidFill>
              </a:rPr>
              <a:t>服务治理</a:t>
            </a:r>
            <a:endParaRPr kumimoji="1" lang="zh-CN" altLang="en-US" b="1" dirty="0">
              <a:solidFill>
                <a:schemeClr val="bg1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7050642" y="2885705"/>
            <a:ext cx="4147305" cy="8125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>
                <a:solidFill>
                  <a:srgbClr val="1031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点击此处添加文本内容，如关键词、部分简单介绍等。</a:t>
            </a:r>
          </a:p>
        </p:txBody>
      </p:sp>
      <p:sp>
        <p:nvSpPr>
          <p:cNvPr id="13" name="矩形 12"/>
          <p:cNvSpPr/>
          <p:nvPr/>
        </p:nvSpPr>
        <p:spPr>
          <a:xfrm>
            <a:off x="7050642" y="4715063"/>
            <a:ext cx="4147305" cy="8125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>
                <a:solidFill>
                  <a:srgbClr val="1031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点击此处添加文本内容，如关键词、部分简单介绍等。</a:t>
            </a:r>
          </a:p>
        </p:txBody>
      </p:sp>
      <p:cxnSp>
        <p:nvCxnSpPr>
          <p:cNvPr id="14" name="直线连接符 16"/>
          <p:cNvCxnSpPr/>
          <p:nvPr/>
        </p:nvCxnSpPr>
        <p:spPr>
          <a:xfrm>
            <a:off x="6062301" y="2343933"/>
            <a:ext cx="0" cy="3092574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第一PPT模板网：www.1ppt.com">
  <a:themeElements>
    <a:clrScheme name="自定义 27">
      <a:dk1>
        <a:sysClr val="windowText" lastClr="000000"/>
      </a:dk1>
      <a:lt1>
        <a:sysClr val="window" lastClr="C7EDCC"/>
      </a:lt1>
      <a:dk2>
        <a:srgbClr val="44546A"/>
      </a:dk2>
      <a:lt2>
        <a:srgbClr val="E7E6E6"/>
      </a:lt2>
      <a:accent1>
        <a:srgbClr val="12C869"/>
      </a:accent1>
      <a:accent2>
        <a:srgbClr val="323F4F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plus">
      <a:majorFont>
        <a:latin typeface="Calibri Light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</TotalTime>
  <Words>866</Words>
  <Application>Microsoft Office PowerPoint</Application>
  <PresentationFormat>自定义</PresentationFormat>
  <Paragraphs>89</Paragraphs>
  <Slides>34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34</vt:i4>
      </vt:variant>
    </vt:vector>
  </HeadingPairs>
  <TitlesOfParts>
    <vt:vector size="35" baseType="lpstr">
      <vt:lpstr>第一PPT模板网：www.1ppt.com</vt:lpstr>
      <vt:lpstr>幻灯片 1</vt:lpstr>
      <vt:lpstr>幻灯片 2</vt:lpstr>
      <vt:lpstr>幻灯片 3</vt:lpstr>
      <vt:lpstr>幻灯片 4</vt:lpstr>
      <vt:lpstr>幻灯片 5</vt:lpstr>
      <vt:lpstr>幻灯片 6</vt:lpstr>
      <vt:lpstr>幻灯片 7</vt:lpstr>
      <vt:lpstr>幻灯片 8</vt:lpstr>
      <vt:lpstr>幻灯片 9</vt:lpstr>
      <vt:lpstr>幻灯片 10</vt:lpstr>
      <vt:lpstr>幻灯片 11</vt:lpstr>
      <vt:lpstr>幻灯片 12</vt:lpstr>
      <vt:lpstr>幻灯片 13</vt:lpstr>
      <vt:lpstr>幻灯片 14</vt:lpstr>
      <vt:lpstr>幻灯片 15</vt:lpstr>
      <vt:lpstr>建库建表导数据</vt:lpstr>
      <vt:lpstr>运行ConfigServerApplication</vt:lpstr>
      <vt:lpstr>运行EurekaServerApplication</vt:lpstr>
      <vt:lpstr>运行BaseDataApplication</vt:lpstr>
      <vt:lpstr>运行WebApplication</vt:lpstr>
      <vt:lpstr>访问 http://www.zzw.com:8080/index</vt:lpstr>
      <vt:lpstr>幻灯片 22</vt:lpstr>
      <vt:lpstr>访问 http://www.zzw.com:8761/</vt:lpstr>
      <vt:lpstr>监控</vt:lpstr>
      <vt:lpstr>应用注册历史</vt:lpstr>
      <vt:lpstr>Turbine Hystrix面板</vt:lpstr>
      <vt:lpstr>计数器</vt:lpstr>
      <vt:lpstr>查看线程</vt:lpstr>
      <vt:lpstr>查看 Http 请求轨迹</vt:lpstr>
      <vt:lpstr>链路跟踪</vt:lpstr>
      <vt:lpstr>链路跟踪明细</vt:lpstr>
      <vt:lpstr>服务依赖关系</vt:lpstr>
      <vt:lpstr>RabbitMQ 监控</vt:lpstr>
      <vt:lpstr>幻灯片 34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www.1ppt.com</dc:creator>
  <cp:lastModifiedBy>Administrator</cp:lastModifiedBy>
  <cp:revision>168</cp:revision>
  <dcterms:created xsi:type="dcterms:W3CDTF">2015-08-05T01:47:00Z</dcterms:created>
  <dcterms:modified xsi:type="dcterms:W3CDTF">2017-06-27T05:51:47Z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2052-10.1.0.6489</vt:lpwstr>
  </property>
</Properties>
</file>